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1"/>
  </p:sldMasterIdLst>
  <p:notesMasterIdLst>
    <p:notesMasterId r:id="rId3"/>
  </p:notesMasterIdLst>
  <p:sldIdLst>
    <p:sldId id="256" r:id="rId2"/>
  </p:sldIdLst>
  <p:sldSz cx="7559675" cy="10439400"/>
  <p:notesSz cx="6889750" cy="10021888"/>
  <p:embeddedFontLst>
    <p:embeddedFont>
      <p:font typeface="Ubuntu"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72" d="100"/>
          <a:sy n="72" d="100"/>
        </p:scale>
        <p:origin x="-3336" y="-108"/>
      </p:cViewPr>
      <p:guideLst>
        <p:guide orient="horz" pos="3288"/>
        <p:guide pos="238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5975" y="750888"/>
            <a:ext cx="2719388" cy="3759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8975" y="4760397"/>
            <a:ext cx="5511800" cy="4509850"/>
          </a:xfrm>
          <a:prstGeom prst="rect">
            <a:avLst/>
          </a:prstGeom>
          <a:noFill/>
          <a:ln>
            <a:noFill/>
          </a:ln>
        </p:spPr>
        <p:txBody>
          <a:bodyPr spcFirstLastPara="1" wrap="square" lIns="96618" tIns="96618" rIns="96618" bIns="96618"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1dc171947f_1_3:notes"/>
          <p:cNvSpPr>
            <a:spLocks noGrp="1" noRot="1" noChangeAspect="1"/>
          </p:cNvSpPr>
          <p:nvPr>
            <p:ph type="sldImg" idx="2"/>
          </p:nvPr>
        </p:nvSpPr>
        <p:spPr>
          <a:xfrm>
            <a:off x="2084388" y="750888"/>
            <a:ext cx="2720975" cy="37592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 name="Google Shape;45;g1dc171947f_1_3:notes"/>
          <p:cNvSpPr txBox="1">
            <a:spLocks noGrp="1"/>
          </p:cNvSpPr>
          <p:nvPr>
            <p:ph type="body" idx="1"/>
          </p:nvPr>
        </p:nvSpPr>
        <p:spPr>
          <a:xfrm>
            <a:off x="688975" y="4760397"/>
            <a:ext cx="5511800" cy="4509850"/>
          </a:xfrm>
          <a:prstGeom prst="rect">
            <a:avLst/>
          </a:prstGeom>
        </p:spPr>
        <p:txBody>
          <a:bodyPr spcFirstLastPara="1" wrap="square" lIns="96618" tIns="96618" rIns="96618" bIns="96618" anchor="t" anchorCtr="0">
            <a:noAutofit/>
          </a:bodyPr>
          <a:lstStyle/>
          <a:p>
            <a:pPr marL="0" indent="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pic>
        <p:nvPicPr>
          <p:cNvPr id="11" name="Google Shape;11;p2"/>
          <p:cNvPicPr preferRelativeResize="0"/>
          <p:nvPr/>
        </p:nvPicPr>
        <p:blipFill>
          <a:blip r:embed="rId2">
            <a:alphaModFix/>
          </a:blip>
          <a:stretch>
            <a:fillRect/>
          </a:stretch>
        </p:blipFill>
        <p:spPr>
          <a:xfrm>
            <a:off x="-9925" y="-29575"/>
            <a:ext cx="7560001" cy="2596067"/>
          </a:xfrm>
          <a:prstGeom prst="rect">
            <a:avLst/>
          </a:prstGeom>
          <a:noFill/>
          <a:ln>
            <a:noFill/>
          </a:ln>
        </p:spPr>
      </p:pic>
      <p:pic>
        <p:nvPicPr>
          <p:cNvPr id="12" name="Google Shape;12;p2"/>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13" name="Google Shape;13;p2"/>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pic>
        <p:nvPicPr>
          <p:cNvPr id="15" name="Google Shape;15;p3" descr="SOITEC-modele-rapport-SOMMAIRE4bis.jpg"/>
          <p:cNvPicPr preferRelativeResize="0"/>
          <p:nvPr/>
        </p:nvPicPr>
        <p:blipFill>
          <a:blip r:embed="rId2">
            <a:alphaModFix/>
          </a:blip>
          <a:stretch>
            <a:fillRect/>
          </a:stretch>
        </p:blipFill>
        <p:spPr>
          <a:xfrm>
            <a:off x="-2025" y="-12"/>
            <a:ext cx="7560001" cy="2694775"/>
          </a:xfrm>
          <a:prstGeom prst="rect">
            <a:avLst/>
          </a:prstGeom>
          <a:noFill/>
          <a:ln>
            <a:noFill/>
          </a:ln>
        </p:spPr>
      </p:pic>
      <p:pic>
        <p:nvPicPr>
          <p:cNvPr id="16" name="Google Shape;16;p3"/>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17" name="Google Shape;17;p3"/>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sldNum" idx="12"/>
          </p:nvPr>
        </p:nvSpPr>
        <p:spPr>
          <a:xfrm>
            <a:off x="7004788" y="9465147"/>
            <a:ext cx="453600" cy="7989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pPr marL="0" lvl="0" indent="0" algn="r" rtl="0">
                <a:spcBef>
                  <a:spcPts val="0"/>
                </a:spcBef>
                <a:spcAft>
                  <a:spcPts val="0"/>
                </a:spcAft>
                <a:buNone/>
              </a:pPr>
              <a:t>‹N°›</a:t>
            </a:fld>
            <a:endParaRPr/>
          </a:p>
        </p:txBody>
      </p:sp>
      <p:pic>
        <p:nvPicPr>
          <p:cNvPr id="20" name="Google Shape;20;p4" descr="SOITEC-modele-rapport-SOMMAIRE2bis.jpg"/>
          <p:cNvPicPr preferRelativeResize="0"/>
          <p:nvPr/>
        </p:nvPicPr>
        <p:blipFill>
          <a:blip r:embed="rId2">
            <a:alphaModFix/>
          </a:blip>
          <a:stretch>
            <a:fillRect/>
          </a:stretch>
        </p:blipFill>
        <p:spPr>
          <a:xfrm>
            <a:off x="0" y="10"/>
            <a:ext cx="7560001" cy="2682581"/>
          </a:xfrm>
          <a:prstGeom prst="rect">
            <a:avLst/>
          </a:prstGeom>
          <a:noFill/>
          <a:ln>
            <a:noFill/>
          </a:ln>
        </p:spPr>
      </p:pic>
      <p:pic>
        <p:nvPicPr>
          <p:cNvPr id="21" name="Google Shape;21;p4"/>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22" name="Google Shape;22;p4"/>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pic>
        <p:nvPicPr>
          <p:cNvPr id="24" name="Google Shape;24;p5" descr="SOITEC-modele-rapport-SOMMAIRE6bis.jpg"/>
          <p:cNvPicPr preferRelativeResize="0"/>
          <p:nvPr/>
        </p:nvPicPr>
        <p:blipFill>
          <a:blip r:embed="rId2">
            <a:alphaModFix/>
          </a:blip>
          <a:stretch>
            <a:fillRect/>
          </a:stretch>
        </p:blipFill>
        <p:spPr>
          <a:xfrm>
            <a:off x="-2025" y="10"/>
            <a:ext cx="7560001" cy="2682581"/>
          </a:xfrm>
          <a:prstGeom prst="rect">
            <a:avLst/>
          </a:prstGeom>
          <a:noFill/>
          <a:ln>
            <a:noFill/>
          </a:ln>
        </p:spPr>
      </p:pic>
      <p:pic>
        <p:nvPicPr>
          <p:cNvPr id="25" name="Google Shape;25;p5"/>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26" name="Google Shape;26;p5"/>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pic>
        <p:nvPicPr>
          <p:cNvPr id="28" name="Google Shape;28;p6" descr="SOITEC-modele-rapport-SOMMAIRE7bis.jpg"/>
          <p:cNvPicPr preferRelativeResize="0"/>
          <p:nvPr/>
        </p:nvPicPr>
        <p:blipFill>
          <a:blip r:embed="rId2">
            <a:alphaModFix/>
          </a:blip>
          <a:stretch>
            <a:fillRect/>
          </a:stretch>
        </p:blipFill>
        <p:spPr>
          <a:xfrm>
            <a:off x="-2025" y="10"/>
            <a:ext cx="7560001" cy="2682581"/>
          </a:xfrm>
          <a:prstGeom prst="rect">
            <a:avLst/>
          </a:prstGeom>
          <a:noFill/>
          <a:ln>
            <a:noFill/>
          </a:ln>
        </p:spPr>
      </p:pic>
      <p:pic>
        <p:nvPicPr>
          <p:cNvPr id="29" name="Google Shape;29;p6"/>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30" name="Google Shape;30;p6"/>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pic>
        <p:nvPicPr>
          <p:cNvPr id="32" name="Google Shape;32;p7" descr="SOITEC-modele-rapport-SOMMAIRE13bis.jpg"/>
          <p:cNvPicPr preferRelativeResize="0"/>
          <p:nvPr/>
        </p:nvPicPr>
        <p:blipFill>
          <a:blip r:embed="rId2">
            <a:alphaModFix/>
          </a:blip>
          <a:stretch>
            <a:fillRect/>
          </a:stretch>
        </p:blipFill>
        <p:spPr>
          <a:xfrm>
            <a:off x="0" y="10"/>
            <a:ext cx="7560001" cy="2682581"/>
          </a:xfrm>
          <a:prstGeom prst="rect">
            <a:avLst/>
          </a:prstGeom>
          <a:noFill/>
          <a:ln>
            <a:noFill/>
          </a:ln>
        </p:spPr>
      </p:pic>
      <p:pic>
        <p:nvPicPr>
          <p:cNvPr id="33" name="Google Shape;33;p7"/>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34" name="Google Shape;34;p7"/>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5"/>
        <p:cNvGrpSpPr/>
        <p:nvPr/>
      </p:nvGrpSpPr>
      <p:grpSpPr>
        <a:xfrm>
          <a:off x="0" y="0"/>
          <a:ext cx="0" cy="0"/>
          <a:chOff x="0" y="0"/>
          <a:chExt cx="0" cy="0"/>
        </a:xfrm>
      </p:grpSpPr>
      <p:pic>
        <p:nvPicPr>
          <p:cNvPr id="36" name="Google Shape;36;p8" descr="SOITEC-modele-rapport-SOMMAIRE10bis.jpg"/>
          <p:cNvPicPr preferRelativeResize="0"/>
          <p:nvPr/>
        </p:nvPicPr>
        <p:blipFill>
          <a:blip r:embed="rId2">
            <a:alphaModFix/>
          </a:blip>
          <a:stretch>
            <a:fillRect/>
          </a:stretch>
        </p:blipFill>
        <p:spPr>
          <a:xfrm>
            <a:off x="0" y="10"/>
            <a:ext cx="7560001" cy="2682581"/>
          </a:xfrm>
          <a:prstGeom prst="rect">
            <a:avLst/>
          </a:prstGeom>
          <a:noFill/>
          <a:ln>
            <a:noFill/>
          </a:ln>
        </p:spPr>
      </p:pic>
      <p:pic>
        <p:nvPicPr>
          <p:cNvPr id="37" name="Google Shape;37;p8"/>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38" name="Google Shape;38;p8"/>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pic>
        <p:nvPicPr>
          <p:cNvPr id="40" name="Google Shape;40;p9" descr="SOITEC-modele-rapport-SOMMAIRE12bis.jpg"/>
          <p:cNvPicPr preferRelativeResize="0"/>
          <p:nvPr/>
        </p:nvPicPr>
        <p:blipFill>
          <a:blip r:embed="rId2">
            <a:alphaModFix/>
          </a:blip>
          <a:stretch>
            <a:fillRect/>
          </a:stretch>
        </p:blipFill>
        <p:spPr>
          <a:xfrm>
            <a:off x="0" y="10"/>
            <a:ext cx="7560001" cy="2682581"/>
          </a:xfrm>
          <a:prstGeom prst="rect">
            <a:avLst/>
          </a:prstGeom>
          <a:noFill/>
          <a:ln>
            <a:noFill/>
          </a:ln>
        </p:spPr>
      </p:pic>
      <p:pic>
        <p:nvPicPr>
          <p:cNvPr id="41" name="Google Shape;41;p9"/>
          <p:cNvPicPr preferRelativeResize="0"/>
          <p:nvPr/>
        </p:nvPicPr>
        <p:blipFill>
          <a:blip r:embed="rId3">
            <a:alphaModFix/>
          </a:blip>
          <a:stretch>
            <a:fillRect/>
          </a:stretch>
        </p:blipFill>
        <p:spPr>
          <a:xfrm>
            <a:off x="609600" y="282624"/>
            <a:ext cx="1029775" cy="1029775"/>
          </a:xfrm>
          <a:prstGeom prst="rect">
            <a:avLst/>
          </a:prstGeom>
          <a:noFill/>
          <a:ln>
            <a:noFill/>
          </a:ln>
        </p:spPr>
      </p:pic>
      <p:pic>
        <p:nvPicPr>
          <p:cNvPr id="42" name="Google Shape;42;p9"/>
          <p:cNvPicPr preferRelativeResize="0"/>
          <p:nvPr/>
        </p:nvPicPr>
        <p:blipFill>
          <a:blip r:embed="rId4">
            <a:alphaModFix/>
          </a:blip>
          <a:stretch>
            <a:fillRect/>
          </a:stretch>
        </p:blipFill>
        <p:spPr>
          <a:xfrm>
            <a:off x="824450" y="1720942"/>
            <a:ext cx="447675" cy="762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7004788" y="9465147"/>
            <a:ext cx="453600" cy="7989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pPr marL="0" lvl="0" indent="0" algn="r" rtl="0">
                <a:spcBef>
                  <a:spcPts val="0"/>
                </a:spcBef>
                <a:spcAft>
                  <a:spcPts val="0"/>
                </a:spcAft>
                <a:buNone/>
              </a:pPr>
              <a:t>‹N°›</a:t>
            </a:fld>
            <a:endParaRPr/>
          </a:p>
        </p:txBody>
      </p:sp>
      <p:pic>
        <p:nvPicPr>
          <p:cNvPr id="7" name="Google Shape;7;p1" descr="logo-SOITEC-2016-RVB.jpg"/>
          <p:cNvPicPr preferRelativeResize="0"/>
          <p:nvPr/>
        </p:nvPicPr>
        <p:blipFill>
          <a:blip r:embed="rId10">
            <a:alphaModFix/>
          </a:blip>
          <a:stretch>
            <a:fillRect/>
          </a:stretch>
        </p:blipFill>
        <p:spPr>
          <a:xfrm>
            <a:off x="5896775" y="9623357"/>
            <a:ext cx="1561624" cy="798901"/>
          </a:xfrm>
          <a:prstGeom prst="rect">
            <a:avLst/>
          </a:prstGeom>
          <a:noFill/>
          <a:ln>
            <a:noFill/>
          </a:ln>
        </p:spPr>
      </p:pic>
      <p:pic>
        <p:nvPicPr>
          <p:cNvPr id="8" name="Google Shape;8;p1" descr="picto-voiture-SOMMAIRE.png"/>
          <p:cNvPicPr preferRelativeResize="0"/>
          <p:nvPr/>
        </p:nvPicPr>
        <p:blipFill>
          <a:blip r:embed="rId11">
            <a:alphaModFix/>
          </a:blip>
          <a:stretch>
            <a:fillRect/>
          </a:stretch>
        </p:blipFill>
        <p:spPr>
          <a:xfrm>
            <a:off x="-84925" y="7363175"/>
            <a:ext cx="1285075" cy="479700"/>
          </a:xfrm>
          <a:prstGeom prst="rect">
            <a:avLst/>
          </a:prstGeom>
          <a:noFill/>
          <a:ln>
            <a:noFill/>
          </a:ln>
        </p:spPr>
      </p:pic>
      <p:pic>
        <p:nvPicPr>
          <p:cNvPr id="9" name="Google Shape;9;p1" descr="picto-nuage-SOMMAIRE.png"/>
          <p:cNvPicPr preferRelativeResize="0"/>
          <p:nvPr/>
        </p:nvPicPr>
        <p:blipFill>
          <a:blip r:embed="rId12">
            <a:alphaModFix/>
          </a:blip>
          <a:stretch>
            <a:fillRect/>
          </a:stretch>
        </p:blipFill>
        <p:spPr>
          <a:xfrm>
            <a:off x="6229350" y="3872700"/>
            <a:ext cx="1505850" cy="92635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0"/>
          <p:cNvSpPr txBox="1"/>
          <p:nvPr/>
        </p:nvSpPr>
        <p:spPr>
          <a:xfrm>
            <a:off x="607798" y="2776098"/>
            <a:ext cx="6191207" cy="71400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fr" sz="1000" dirty="0">
                <a:solidFill>
                  <a:srgbClr val="666666"/>
                </a:solidFill>
                <a:highlight>
                  <a:srgbClr val="FFFFFF"/>
                </a:highlight>
                <a:latin typeface="Ubuntu"/>
                <a:ea typeface="Ubuntu"/>
                <a:cs typeface="Ubuntu"/>
                <a:sym typeface="Ubuntu"/>
              </a:rPr>
              <a:t>Comment quelque chose que vous ne voyez pas améliore votre quotidien ? Ce sont nos produits, ils sont dans vos smartphones, voitures, objets connectés, … et les rendent plus performants et moins gourmands en énergie. Nous sommes passionnés par les innovations technologiques et fiers de la valeur que nous créons pour nos clients. A Soitec, nous sommes aussi en pleine transformation : culturelle, managériale et digitale. Nous voulons faire de notre entreprise une organisation où la liberté d’agir et la responsabilisation guident nos actions. Vous avez envie de changer les choses, de tester une nouvelle idée ? Alors, n’attendez plus et venez à Soitec !</a:t>
            </a:r>
            <a:endParaRPr sz="1000" dirty="0">
              <a:solidFill>
                <a:srgbClr val="666666"/>
              </a:solidFill>
              <a:highlight>
                <a:srgbClr val="FFFFFF"/>
              </a:highlight>
              <a:latin typeface="Ubuntu"/>
              <a:ea typeface="Ubuntu"/>
              <a:cs typeface="Ubuntu"/>
              <a:sym typeface="Ubuntu"/>
            </a:endParaRPr>
          </a:p>
          <a:p>
            <a:pPr marL="0" lvl="0" indent="0" algn="l" rtl="0">
              <a:lnSpc>
                <a:spcPct val="115000"/>
              </a:lnSpc>
              <a:spcBef>
                <a:spcPts val="0"/>
              </a:spcBef>
              <a:spcAft>
                <a:spcPts val="0"/>
              </a:spcAft>
              <a:buClr>
                <a:schemeClr val="dk1"/>
              </a:buClr>
              <a:buSzPts val="1100"/>
              <a:buFont typeface="Arial"/>
              <a:buNone/>
            </a:pPr>
            <a:endParaRPr sz="1000" dirty="0">
              <a:solidFill>
                <a:srgbClr val="666666"/>
              </a:solidFill>
              <a:highlight>
                <a:srgbClr val="FFFFFF"/>
              </a:highlight>
              <a:latin typeface="Ubuntu"/>
              <a:ea typeface="Ubuntu"/>
              <a:cs typeface="Ubuntu"/>
              <a:sym typeface="Ubuntu"/>
            </a:endParaRPr>
          </a:p>
          <a:p>
            <a:pPr marL="0" lvl="0" indent="0" algn="l" rtl="0">
              <a:lnSpc>
                <a:spcPct val="115000"/>
              </a:lnSpc>
              <a:spcBef>
                <a:spcPts val="0"/>
              </a:spcBef>
              <a:spcAft>
                <a:spcPts val="0"/>
              </a:spcAft>
              <a:buClr>
                <a:schemeClr val="dk1"/>
              </a:buClr>
              <a:buSzPts val="1100"/>
              <a:buFont typeface="Arial"/>
              <a:buNone/>
            </a:pPr>
            <a:r>
              <a:rPr lang="fr" dirty="0">
                <a:solidFill>
                  <a:srgbClr val="2A6EAF"/>
                </a:solidFill>
                <a:highlight>
                  <a:srgbClr val="FFFFFF"/>
                </a:highlight>
                <a:latin typeface="Ubuntu"/>
                <a:ea typeface="Ubuntu"/>
                <a:cs typeface="Ubuntu"/>
                <a:sym typeface="Ubuntu"/>
              </a:rPr>
              <a:t>VOS MISSIONS</a:t>
            </a:r>
            <a:endParaRPr dirty="0">
              <a:solidFill>
                <a:srgbClr val="2A6EAF"/>
              </a:solidFill>
              <a:highlight>
                <a:srgbClr val="FFFFFF"/>
              </a:highlight>
              <a:latin typeface="Ubuntu"/>
              <a:ea typeface="Ubuntu"/>
              <a:cs typeface="Ubuntu"/>
              <a:sym typeface="Ubuntu"/>
            </a:endParaRPr>
          </a:p>
          <a:p>
            <a:r>
              <a:rPr lang="fr-FR" sz="1000" dirty="0">
                <a:solidFill>
                  <a:srgbClr val="666666"/>
                </a:solidFill>
                <a:highlight>
                  <a:srgbClr val="FFFFFF"/>
                </a:highlight>
                <a:latin typeface="Ubuntu"/>
              </a:rPr>
              <a:t>A </a:t>
            </a:r>
            <a:r>
              <a:rPr lang="fr-FR" sz="1000" dirty="0" err="1">
                <a:solidFill>
                  <a:srgbClr val="666666"/>
                </a:solidFill>
                <a:highlight>
                  <a:srgbClr val="FFFFFF"/>
                </a:highlight>
                <a:latin typeface="Ubuntu"/>
              </a:rPr>
              <a:t>Soitec</a:t>
            </a:r>
            <a:r>
              <a:rPr lang="fr-FR" sz="1000" dirty="0">
                <a:solidFill>
                  <a:srgbClr val="666666"/>
                </a:solidFill>
                <a:highlight>
                  <a:srgbClr val="FFFFFF"/>
                </a:highlight>
                <a:latin typeface="Ubuntu"/>
              </a:rPr>
              <a:t>, le groupe “Process Intégration” a pour mission d’optimiser les nouveaux produits issus du développement pour les porter à un niveau d'excellence industrielle. </a:t>
            </a:r>
          </a:p>
          <a:p>
            <a:r>
              <a:rPr lang="fr-FR" sz="1000" dirty="0">
                <a:solidFill>
                  <a:srgbClr val="666666"/>
                </a:solidFill>
                <a:highlight>
                  <a:srgbClr val="FFFFFF"/>
                </a:highlight>
                <a:latin typeface="Ubuntu"/>
              </a:rPr>
              <a:t> </a:t>
            </a:r>
          </a:p>
          <a:p>
            <a:r>
              <a:rPr lang="fr-FR" sz="1000" dirty="0">
                <a:solidFill>
                  <a:srgbClr val="666666"/>
                </a:solidFill>
                <a:highlight>
                  <a:srgbClr val="FFFFFF"/>
                </a:highlight>
                <a:latin typeface="Ubuntu"/>
              </a:rPr>
              <a:t>Dans votre job de Technicien.ne Process Intégration, vous contribuez à amener ces nouveaux produits au bon niveau de performance, de qualité et de coût. Pour pimenter le tout, vous le faites dans les délais exigés par la demande du marché tout en répondant aux critères de </a:t>
            </a:r>
            <a:r>
              <a:rPr lang="fr-FR" sz="1000" dirty="0" err="1">
                <a:solidFill>
                  <a:srgbClr val="666666"/>
                </a:solidFill>
                <a:highlight>
                  <a:srgbClr val="FFFFFF"/>
                </a:highlight>
                <a:latin typeface="Ubuntu"/>
              </a:rPr>
              <a:t>manufacturabilité</a:t>
            </a:r>
            <a:r>
              <a:rPr lang="fr-FR" sz="1000" dirty="0">
                <a:solidFill>
                  <a:srgbClr val="666666"/>
                </a:solidFill>
                <a:highlight>
                  <a:srgbClr val="FFFFFF"/>
                </a:highlight>
                <a:latin typeface="Ubuntu"/>
              </a:rPr>
              <a:t> de nos usines.</a:t>
            </a:r>
          </a:p>
          <a:p>
            <a:r>
              <a:rPr lang="fr-FR" sz="1000" dirty="0">
                <a:solidFill>
                  <a:srgbClr val="666666"/>
                </a:solidFill>
                <a:highlight>
                  <a:srgbClr val="FFFFFF"/>
                </a:highlight>
                <a:latin typeface="Ubuntu"/>
              </a:rPr>
              <a:t> </a:t>
            </a:r>
          </a:p>
          <a:p>
            <a:r>
              <a:rPr lang="fr-FR" sz="1000" dirty="0">
                <a:solidFill>
                  <a:srgbClr val="666666"/>
                </a:solidFill>
                <a:highlight>
                  <a:srgbClr val="FFFFFF"/>
                </a:highlight>
                <a:latin typeface="Ubuntu"/>
              </a:rPr>
              <a:t>Avec l’aide des ingénieur.es et </a:t>
            </a:r>
            <a:r>
              <a:rPr lang="fr-FR" sz="1000" dirty="0" err="1">
                <a:solidFill>
                  <a:srgbClr val="666666"/>
                </a:solidFill>
                <a:highlight>
                  <a:srgbClr val="FFFFFF"/>
                </a:highlight>
                <a:latin typeface="Ubuntu"/>
              </a:rPr>
              <a:t>technicien.nes</a:t>
            </a:r>
            <a:r>
              <a:rPr lang="fr-FR" sz="1000" dirty="0">
                <a:solidFill>
                  <a:srgbClr val="666666"/>
                </a:solidFill>
                <a:highlight>
                  <a:srgbClr val="FFFFFF"/>
                </a:highlight>
                <a:latin typeface="Ubuntu"/>
              </a:rPr>
              <a:t> expérimenté.es du groupe, vous suivez l’avancement des produits au long du procédé de fabrication et vous les caractérisez avec l’objectif de les industrialiser. Une fois les systèmes de gestion informatique de la production maîtrisés et  la collaboration avec vos interfaces (production, process, rendement, </a:t>
            </a:r>
            <a:r>
              <a:rPr lang="fr-FR" sz="1000" dirty="0" err="1">
                <a:solidFill>
                  <a:srgbClr val="666666"/>
                </a:solidFill>
                <a:highlight>
                  <a:srgbClr val="FFFFFF"/>
                </a:highlight>
                <a:latin typeface="Ubuntu"/>
              </a:rPr>
              <a:t>supply</a:t>
            </a:r>
            <a:r>
              <a:rPr lang="fr-FR" sz="1000" dirty="0">
                <a:solidFill>
                  <a:srgbClr val="666666"/>
                </a:solidFill>
                <a:highlight>
                  <a:srgbClr val="FFFFFF"/>
                </a:highlight>
                <a:latin typeface="Ubuntu"/>
              </a:rPr>
              <a:t> </a:t>
            </a:r>
            <a:r>
              <a:rPr lang="fr-FR" sz="1000" dirty="0" err="1">
                <a:solidFill>
                  <a:srgbClr val="666666"/>
                </a:solidFill>
                <a:highlight>
                  <a:srgbClr val="FFFFFF"/>
                </a:highlight>
                <a:latin typeface="Ubuntu"/>
              </a:rPr>
              <a:t>chain</a:t>
            </a:r>
            <a:r>
              <a:rPr lang="fr-FR" sz="1000" dirty="0">
                <a:solidFill>
                  <a:srgbClr val="666666"/>
                </a:solidFill>
                <a:highlight>
                  <a:srgbClr val="FFFFFF"/>
                </a:highlight>
                <a:latin typeface="Ubuntu"/>
              </a:rPr>
              <a:t>…) mise en place,  vous utilisez votre réactivité et votre autonomie, pour réussir à expédier les produits en temps et en heure pour nos clients. La route sera semée d'embûches et pleine de satisfaction de les avoir surmontées : vous aurez à analyser, comprendre, et capitaliser pour obtenir un produit de la meilleure qualité et au bon coût. Avec un peu d'expérience vous serez </a:t>
            </a:r>
            <a:r>
              <a:rPr lang="fr-FR" sz="1000" dirty="0" err="1">
                <a:solidFill>
                  <a:srgbClr val="666666"/>
                </a:solidFill>
                <a:highlight>
                  <a:srgbClr val="FFFFFF"/>
                </a:highlight>
                <a:latin typeface="Ubuntu"/>
              </a:rPr>
              <a:t>amené.e</a:t>
            </a:r>
            <a:r>
              <a:rPr lang="fr-FR" sz="1000" dirty="0">
                <a:solidFill>
                  <a:srgbClr val="666666"/>
                </a:solidFill>
                <a:highlight>
                  <a:srgbClr val="FFFFFF"/>
                </a:highlight>
                <a:latin typeface="Ubuntu"/>
              </a:rPr>
              <a:t> à tester vos propres designs pour de nouveaux prototypes. </a:t>
            </a:r>
          </a:p>
          <a:p>
            <a:r>
              <a:rPr lang="fr-FR" sz="1000" dirty="0">
                <a:solidFill>
                  <a:srgbClr val="666666"/>
                </a:solidFill>
                <a:highlight>
                  <a:srgbClr val="FFFFFF"/>
                </a:highlight>
                <a:latin typeface="Ubuntu"/>
              </a:rPr>
              <a:t> </a:t>
            </a:r>
          </a:p>
          <a:p>
            <a:r>
              <a:rPr lang="fr-FR" sz="1000" dirty="0">
                <a:solidFill>
                  <a:srgbClr val="666666"/>
                </a:solidFill>
                <a:highlight>
                  <a:srgbClr val="FFFFFF"/>
                </a:highlight>
                <a:latin typeface="Ubuntu"/>
              </a:rPr>
              <a:t>Le métier de process Intégration est au </a:t>
            </a:r>
            <a:r>
              <a:rPr lang="fr-FR" sz="1000" dirty="0" err="1">
                <a:solidFill>
                  <a:srgbClr val="666666"/>
                </a:solidFill>
                <a:highlight>
                  <a:srgbClr val="FFFFFF"/>
                </a:highlight>
                <a:latin typeface="Ubuntu"/>
              </a:rPr>
              <a:t>coeur</a:t>
            </a:r>
            <a:r>
              <a:rPr lang="fr-FR" sz="1000" dirty="0">
                <a:solidFill>
                  <a:srgbClr val="666666"/>
                </a:solidFill>
                <a:highlight>
                  <a:srgbClr val="FFFFFF"/>
                </a:highlight>
                <a:latin typeface="Ubuntu"/>
              </a:rPr>
              <a:t> de l’usine et du produit. Enzo, Maxence ou Fabienne, parmi les </a:t>
            </a:r>
            <a:r>
              <a:rPr lang="fr-FR" sz="1000" dirty="0" err="1">
                <a:solidFill>
                  <a:srgbClr val="666666"/>
                </a:solidFill>
                <a:highlight>
                  <a:srgbClr val="FFFFFF"/>
                </a:highlight>
                <a:latin typeface="Ubuntu"/>
              </a:rPr>
              <a:t>technicien.nes</a:t>
            </a:r>
            <a:r>
              <a:rPr lang="fr-FR" sz="1000" dirty="0">
                <a:solidFill>
                  <a:srgbClr val="666666"/>
                </a:solidFill>
                <a:highlight>
                  <a:srgbClr val="FFFFFF"/>
                </a:highlight>
                <a:latin typeface="Ubuntu"/>
              </a:rPr>
              <a:t> déjà en poste, apprécient la variété des sujets techniques et des interfaces.</a:t>
            </a:r>
          </a:p>
          <a:p>
            <a:endParaRPr sz="1000" dirty="0">
              <a:solidFill>
                <a:srgbClr val="666666"/>
              </a:solidFill>
              <a:highlight>
                <a:srgbClr val="FFFFFF"/>
              </a:highlight>
              <a:latin typeface="Ubuntu"/>
              <a:sym typeface="Ubuntu"/>
            </a:endParaRPr>
          </a:p>
          <a:p>
            <a:pPr>
              <a:lnSpc>
                <a:spcPct val="115000"/>
              </a:lnSpc>
              <a:buClr>
                <a:schemeClr val="dk1"/>
              </a:buClr>
              <a:buSzPts val="1100"/>
            </a:pPr>
            <a:r>
              <a:rPr lang="fr" dirty="0">
                <a:solidFill>
                  <a:srgbClr val="2A6EAF"/>
                </a:solidFill>
                <a:highlight>
                  <a:srgbClr val="FFFFFF"/>
                </a:highlight>
                <a:latin typeface="Ubuntu"/>
                <a:sym typeface="Ubuntu"/>
              </a:rPr>
              <a:t>VOTRE PROFIL</a:t>
            </a:r>
          </a:p>
          <a:p>
            <a:r>
              <a:rPr lang="fr-FR" sz="1000" dirty="0">
                <a:solidFill>
                  <a:srgbClr val="666666"/>
                </a:solidFill>
                <a:highlight>
                  <a:srgbClr val="FFFFFF"/>
                </a:highlight>
                <a:latin typeface="Ubuntu"/>
              </a:rPr>
              <a:t>... en possession d’un diplôme niveau Bac+2/3 (BUT Mesures Physiques, Chimie, Matériaux, Biotechnologies, Optique…) et que vous avez idéalement de l’expérience dans le secteur de la microélectronique.</a:t>
            </a:r>
          </a:p>
          <a:p>
            <a:r>
              <a:rPr lang="fr-FR" sz="1000" dirty="0">
                <a:solidFill>
                  <a:srgbClr val="666666"/>
                </a:solidFill>
                <a:highlight>
                  <a:srgbClr val="FFFFFF"/>
                </a:highlight>
                <a:latin typeface="Ubuntu"/>
              </a:rPr>
              <a:t>Vous appréciez de communiquer avec des interlocuteurs .</a:t>
            </a:r>
            <a:r>
              <a:rPr lang="fr-FR" sz="1000" dirty="0" err="1">
                <a:solidFill>
                  <a:srgbClr val="666666"/>
                </a:solidFill>
                <a:highlight>
                  <a:srgbClr val="FFFFFF"/>
                </a:highlight>
                <a:latin typeface="Ubuntu"/>
              </a:rPr>
              <a:t>rice</a:t>
            </a:r>
            <a:r>
              <a:rPr lang="fr-FR" sz="1000" dirty="0">
                <a:solidFill>
                  <a:srgbClr val="666666"/>
                </a:solidFill>
                <a:highlight>
                  <a:srgbClr val="FFFFFF"/>
                </a:highlight>
                <a:latin typeface="Ubuntu"/>
              </a:rPr>
              <a:t> s varié.es et de travailler sur des sujets diversifiés. Vous savez vous engager et démontrer de l’autonomie,  vous avez l’esprit d’analyse, êtes </a:t>
            </a:r>
            <a:r>
              <a:rPr lang="fr-FR" sz="1000" dirty="0" err="1">
                <a:solidFill>
                  <a:srgbClr val="666666"/>
                </a:solidFill>
                <a:highlight>
                  <a:srgbClr val="FFFFFF"/>
                </a:highlight>
                <a:latin typeface="Ubuntu"/>
              </a:rPr>
              <a:t>rigoureux·se</a:t>
            </a:r>
            <a:r>
              <a:rPr lang="fr-FR" sz="1000" dirty="0">
                <a:solidFill>
                  <a:srgbClr val="666666"/>
                </a:solidFill>
                <a:highlight>
                  <a:srgbClr val="FFFFFF"/>
                </a:highlight>
                <a:latin typeface="Ubuntu"/>
              </a:rPr>
              <a:t> et aimez  la technique. Votre adaptabilité n’est plus à démontrer.</a:t>
            </a:r>
            <a:endParaRPr dirty="0">
              <a:solidFill>
                <a:srgbClr val="2A6EAF"/>
              </a:solidFill>
              <a:highlight>
                <a:srgbClr val="FFFFFF"/>
              </a:highlight>
              <a:latin typeface="Ubuntu"/>
              <a:ea typeface="Ubuntu"/>
              <a:cs typeface="Ubuntu"/>
              <a:sym typeface="Ubuntu"/>
            </a:endParaRPr>
          </a:p>
          <a:p>
            <a:pPr lvl="0">
              <a:lnSpc>
                <a:spcPct val="115000"/>
              </a:lnSpc>
            </a:pPr>
            <a:r>
              <a:rPr lang="fr-FR" sz="1000" dirty="0">
                <a:solidFill>
                  <a:srgbClr val="666666"/>
                </a:solidFill>
                <a:highlight>
                  <a:srgbClr val="FFFFFF"/>
                </a:highlight>
                <a:latin typeface="Ubuntu"/>
              </a:rPr>
              <a:t/>
            </a:r>
            <a:br>
              <a:rPr lang="fr-FR" sz="1000" dirty="0">
                <a:solidFill>
                  <a:srgbClr val="666666"/>
                </a:solidFill>
                <a:highlight>
                  <a:srgbClr val="FFFFFF"/>
                </a:highlight>
                <a:latin typeface="Ubuntu"/>
              </a:rPr>
            </a:br>
            <a:r>
              <a:rPr lang="fr-FR" sz="1000" dirty="0">
                <a:solidFill>
                  <a:srgbClr val="666666"/>
                </a:solidFill>
                <a:highlight>
                  <a:srgbClr val="FFFFFF"/>
                </a:highlight>
                <a:latin typeface="Ubuntu"/>
              </a:rPr>
              <a:t>Vous souhaitez évoluer dans un environnement de haute technologie ? Alors rejoignez-nous. Envoyez votre candidature à : </a:t>
            </a:r>
            <a:r>
              <a:rPr lang="fr-FR" sz="1000" b="1" dirty="0">
                <a:solidFill>
                  <a:srgbClr val="666666"/>
                </a:solidFill>
                <a:highlight>
                  <a:srgbClr val="FFFFFF"/>
                </a:highlight>
                <a:latin typeface="Ubuntu"/>
              </a:rPr>
              <a:t>valerie.bernard-ext@soitec.com</a:t>
            </a:r>
            <a:r>
              <a:rPr lang="fr-FR" sz="1000" dirty="0">
                <a:solidFill>
                  <a:srgbClr val="666666"/>
                </a:solidFill>
                <a:highlight>
                  <a:srgbClr val="FFFFFF"/>
                </a:highlight>
                <a:latin typeface="Ubuntu"/>
              </a:rPr>
              <a:t/>
            </a:r>
            <a:br>
              <a:rPr lang="fr-FR" sz="1000" dirty="0">
                <a:solidFill>
                  <a:srgbClr val="666666"/>
                </a:solidFill>
                <a:highlight>
                  <a:srgbClr val="FFFFFF"/>
                </a:highlight>
                <a:latin typeface="Ubuntu"/>
              </a:rPr>
            </a:br>
            <a:endParaRPr lang="fr-FR" sz="1000" dirty="0">
              <a:solidFill>
                <a:srgbClr val="666666"/>
              </a:solidFill>
              <a:highlight>
                <a:srgbClr val="FFFFFF"/>
              </a:highlight>
              <a:latin typeface="Ubuntu"/>
            </a:endParaRPr>
          </a:p>
          <a:p>
            <a:pPr lvl="0">
              <a:lnSpc>
                <a:spcPct val="115000"/>
              </a:lnSpc>
            </a:pPr>
            <a:r>
              <a:rPr lang="fr-FR" sz="1000" b="1" dirty="0">
                <a:solidFill>
                  <a:srgbClr val="666666"/>
                </a:solidFill>
                <a:highlight>
                  <a:srgbClr val="FFFFFF"/>
                </a:highlight>
                <a:latin typeface="Ubuntu"/>
              </a:rPr>
              <a:t>Information complémentaire :</a:t>
            </a:r>
            <a:r>
              <a:rPr lang="fr-FR" sz="1000" dirty="0">
                <a:solidFill>
                  <a:srgbClr val="666666"/>
                </a:solidFill>
                <a:highlight>
                  <a:srgbClr val="FFFFFF"/>
                </a:highlight>
                <a:latin typeface="Ubuntu"/>
              </a:rPr>
              <a:t/>
            </a:r>
            <a:br>
              <a:rPr lang="fr-FR" sz="1000" dirty="0">
                <a:solidFill>
                  <a:srgbClr val="666666"/>
                </a:solidFill>
                <a:highlight>
                  <a:srgbClr val="FFFFFF"/>
                </a:highlight>
                <a:latin typeface="Ubuntu"/>
              </a:rPr>
            </a:br>
            <a:r>
              <a:rPr lang="fr-FR" sz="1000" dirty="0">
                <a:solidFill>
                  <a:srgbClr val="666666"/>
                </a:solidFill>
                <a:highlight>
                  <a:srgbClr val="FFFFFF"/>
                </a:highlight>
                <a:latin typeface="Ubuntu"/>
              </a:rPr>
              <a:t>Horaire semaine jour alternée : alternance 1 semaine sur 2 : 5h20-13h29 (lundi au jeudi - 4 jours) // 13h20-21h29 (lundi au jeudi - 4 jours + vendredi : horaire administratif)</a:t>
            </a:r>
            <a:endParaRPr lang="fr" sz="1000" dirty="0">
              <a:solidFill>
                <a:srgbClr val="666666"/>
              </a:solidFill>
              <a:highlight>
                <a:srgbClr val="FFFFFF"/>
              </a:highlight>
              <a:latin typeface="Ubuntu"/>
              <a:sym typeface="Ubuntu"/>
            </a:endParaRPr>
          </a:p>
          <a:p>
            <a:pPr marL="0" lvl="0" indent="0" algn="l" rtl="0">
              <a:lnSpc>
                <a:spcPct val="115000"/>
              </a:lnSpc>
              <a:spcBef>
                <a:spcPts val="0"/>
              </a:spcBef>
              <a:spcAft>
                <a:spcPts val="0"/>
              </a:spcAft>
              <a:buNone/>
            </a:pPr>
            <a:endParaRPr lang="fr" sz="1000" dirty="0">
              <a:solidFill>
                <a:srgbClr val="666666"/>
              </a:solidFill>
              <a:highlight>
                <a:srgbClr val="FFFFFF"/>
              </a:highlight>
              <a:latin typeface="Ubuntu"/>
              <a:ea typeface="Ubuntu"/>
              <a:cs typeface="Ubuntu"/>
              <a:sym typeface="Ubuntu"/>
            </a:endParaRPr>
          </a:p>
          <a:p>
            <a:pPr marL="0" lvl="0" indent="0" algn="l" rtl="0">
              <a:lnSpc>
                <a:spcPct val="115000"/>
              </a:lnSpc>
              <a:spcBef>
                <a:spcPts val="0"/>
              </a:spcBef>
              <a:spcAft>
                <a:spcPts val="0"/>
              </a:spcAft>
              <a:buNone/>
            </a:pPr>
            <a:endParaRPr sz="1000" dirty="0">
              <a:solidFill>
                <a:srgbClr val="666666"/>
              </a:solidFill>
              <a:highlight>
                <a:srgbClr val="FFFFFF"/>
              </a:highlight>
              <a:latin typeface="Ubuntu"/>
              <a:ea typeface="Ubuntu"/>
              <a:cs typeface="Ubuntu"/>
              <a:sym typeface="Ubuntu"/>
            </a:endParaRPr>
          </a:p>
        </p:txBody>
      </p:sp>
      <p:sp>
        <p:nvSpPr>
          <p:cNvPr id="48" name="Google Shape;48;p10"/>
          <p:cNvSpPr txBox="1"/>
          <p:nvPr/>
        </p:nvSpPr>
        <p:spPr>
          <a:xfrm>
            <a:off x="1209559" y="956304"/>
            <a:ext cx="3219600" cy="73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rgbClr val="FFFFFF"/>
                </a:solidFill>
                <a:latin typeface="Ubuntu"/>
                <a:ea typeface="Ubuntu"/>
                <a:cs typeface="Ubuntu"/>
                <a:sym typeface="Ubuntu"/>
              </a:rPr>
              <a:t>Technicien.ne</a:t>
            </a:r>
            <a:r>
              <a:rPr lang="fr-FR" sz="1800" dirty="0">
                <a:solidFill>
                  <a:srgbClr val="FFFFFF"/>
                </a:solidFill>
                <a:latin typeface="Ubuntu"/>
                <a:ea typeface="Ubuntu"/>
                <a:cs typeface="Ubuntu"/>
                <a:sym typeface="Ubuntu"/>
              </a:rPr>
              <a:t> process intégration</a:t>
            </a:r>
            <a:endParaRPr sz="1800" dirty="0">
              <a:solidFill>
                <a:srgbClr val="FFFFFF"/>
              </a:solidFill>
              <a:latin typeface="Ubuntu"/>
              <a:ea typeface="Ubuntu"/>
              <a:cs typeface="Ubuntu"/>
              <a:sym typeface="Ubuntu"/>
            </a:endParaRPr>
          </a:p>
          <a:p>
            <a:pPr marL="0" lvl="0" indent="0" algn="l" rtl="0">
              <a:spcBef>
                <a:spcPts val="0"/>
              </a:spcBef>
              <a:spcAft>
                <a:spcPts val="0"/>
              </a:spcAft>
              <a:buNone/>
            </a:pPr>
            <a:r>
              <a:rPr lang="fr" sz="1800" dirty="0">
                <a:solidFill>
                  <a:srgbClr val="FFFFFF"/>
                </a:solidFill>
                <a:latin typeface="Ubuntu"/>
                <a:ea typeface="Ubuntu"/>
                <a:cs typeface="Ubuntu"/>
                <a:sym typeface="Ubuntu"/>
              </a:rPr>
              <a:t>   semaine jour alternée</a:t>
            </a:r>
            <a:endParaRPr sz="1800" dirty="0">
              <a:solidFill>
                <a:srgbClr val="FFFFFF"/>
              </a:solidFill>
              <a:latin typeface="Ubuntu"/>
              <a:ea typeface="Ubuntu"/>
              <a:cs typeface="Ubuntu"/>
              <a:sym typeface="Ubuntu"/>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TotalTime>
  <Words>154</Words>
  <Application>Microsoft Office PowerPoint</Application>
  <PresentationFormat>Personnalisé</PresentationFormat>
  <Paragraphs>18</Paragraphs>
  <Slides>1</Slides>
  <Notes>1</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vt:i4>
      </vt:variant>
    </vt:vector>
  </HeadingPairs>
  <TitlesOfParts>
    <vt:vector size="4" baseType="lpstr">
      <vt:lpstr>Arial</vt:lpstr>
      <vt:lpstr>Ubuntu</vt:lpstr>
      <vt:lpstr>Simple Light</vt:lpstr>
      <vt:lpstr>Diapositive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Valerie</dc:creator>
  <cp:lastModifiedBy>ctrav</cp:lastModifiedBy>
  <cp:revision>6</cp:revision>
  <cp:lastPrinted>2025-02-04T17:17:57Z</cp:lastPrinted>
  <dcterms:modified xsi:type="dcterms:W3CDTF">2025-02-05T14:22:48Z</dcterms:modified>
</cp:coreProperties>
</file>